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3.xml" ContentType="application/vnd.openxmlformats-officedocument.theme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90" r:id="rId2"/>
    <p:sldMasterId id="2147483703" r:id="rId3"/>
    <p:sldMasterId id="2147483678" r:id="rId4"/>
  </p:sldMasterIdLst>
  <p:notesMasterIdLst>
    <p:notesMasterId r:id="rId12"/>
  </p:notesMasterIdLst>
  <p:sldIdLst>
    <p:sldId id="256" r:id="rId5"/>
    <p:sldId id="258" r:id="rId6"/>
    <p:sldId id="259" r:id="rId7"/>
    <p:sldId id="264" r:id="rId8"/>
    <p:sldId id="261" r:id="rId9"/>
    <p:sldId id="263" r:id="rId10"/>
    <p:sldId id="262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 showGuides="1">
      <p:cViewPr varScale="1">
        <p:scale>
          <a:sx n="74" d="100"/>
          <a:sy n="74" d="100"/>
        </p:scale>
        <p:origin x="372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44BE7E-48F9-42A3-B371-6761C51696E6}" type="datetimeFigureOut">
              <a:rPr lang="en-GB" smtClean="0"/>
              <a:t>30/11/2019</a:t>
            </a:fld>
            <a:endParaRPr lang="en-GB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GB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75E0B4-72BB-4F9B-9231-52BAA08D22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55716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F05050-F980-49DE-B45E-75545C917578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31522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F05050-F980-49DE-B45E-75545C917578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76545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654050" y="1162050"/>
            <a:ext cx="5573713" cy="3136900"/>
          </a:xfrm>
        </p:spPr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>
          <a:xfrm>
            <a:off x="688181" y="4473893"/>
            <a:ext cx="5505450" cy="3660457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F05050-F980-49DE-B45E-75545C917578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13036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Εικόνα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7658" y="190799"/>
            <a:ext cx="1347053" cy="1063026"/>
          </a:xfrm>
          <a:prstGeom prst="rect">
            <a:avLst/>
          </a:prstGeom>
        </p:spPr>
      </p:pic>
      <p:pic>
        <p:nvPicPr>
          <p:cNvPr id="9" name="Εικόνα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2565" y="104237"/>
            <a:ext cx="704850" cy="1276350"/>
          </a:xfrm>
          <a:prstGeom prst="rect">
            <a:avLst/>
          </a:prstGeom>
        </p:spPr>
      </p:pic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4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" y="80962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 smtClean="0"/>
              <a:t>Στυλ κύριου υπότιτλου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59D49580-EBF3-40A8-AE7C-858E956167B5}" type="datetimeFigureOut">
              <a:rPr lang="en-GB" smtClean="0"/>
              <a:t>30/11/2019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62FA0FC-A241-451D-96B2-7FDC5648F2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12329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Πανοραμική 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49580-EBF3-40A8-AE7C-858E956167B5}" type="datetimeFigureOut">
              <a:rPr lang="en-GB" smtClean="0"/>
              <a:t>30/11/2019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FA0FC-A241-451D-96B2-7FDC5648F2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3121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49580-EBF3-40A8-AE7C-858E956167B5}" type="datetimeFigureOut">
              <a:rPr lang="en-GB" smtClean="0"/>
              <a:t>30/11/2019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FA0FC-A241-451D-96B2-7FDC5648F2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39012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49580-EBF3-40A8-AE7C-858E956167B5}" type="datetimeFigureOut">
              <a:rPr lang="en-GB" smtClean="0"/>
              <a:t>30/11/2019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FA0FC-A241-451D-96B2-7FDC5648F2C0}" type="slidenum">
              <a:rPr lang="en-GB" smtClean="0"/>
              <a:t>‹#›</a:t>
            </a:fld>
            <a:endParaRPr lang="en-GB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955980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49580-EBF3-40A8-AE7C-858E956167B5}" type="datetimeFigureOut">
              <a:rPr lang="en-GB" smtClean="0"/>
              <a:t>30/11/2019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FA0FC-A241-451D-96B2-7FDC5648F2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17658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στήλε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49580-EBF3-40A8-AE7C-858E956167B5}" type="datetimeFigureOut">
              <a:rPr lang="en-GB" smtClean="0"/>
              <a:t>30/11/2019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FA0FC-A241-451D-96B2-7FDC5648F2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40641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Στήλη 3 εικόνω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49580-EBF3-40A8-AE7C-858E956167B5}" type="datetimeFigureOut">
              <a:rPr lang="en-GB" smtClean="0"/>
              <a:t>30/11/2019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FA0FC-A241-451D-96B2-7FDC5648F2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14483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49580-EBF3-40A8-AE7C-858E956167B5}" type="datetimeFigureOut">
              <a:rPr lang="en-GB" smtClean="0"/>
              <a:t>30/11/2019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FA0FC-A241-451D-96B2-7FDC5648F2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63082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49580-EBF3-40A8-AE7C-858E956167B5}" type="datetimeFigureOut">
              <a:rPr lang="en-GB" smtClean="0"/>
              <a:t>30/11/2019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FA0FC-A241-451D-96B2-7FDC5648F2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1910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n-GB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 smtClean="0"/>
              <a:t>Στυλ κύριου υπότιτλου</a:t>
            </a:r>
            <a:endParaRPr lang="en-GB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E1EB9-734F-4F2A-ADC3-548946561DFE}" type="datetimeFigureOut">
              <a:rPr lang="en-GB" smtClean="0"/>
              <a:t>30/11/2019</a:t>
            </a:fld>
            <a:endParaRPr lang="en-GB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7182B-F7E2-4E4C-A5BD-AB739904B6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969500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GB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GB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E1EB9-734F-4F2A-ADC3-548946561DFE}" type="datetimeFigureOut">
              <a:rPr lang="en-GB" smtClean="0"/>
              <a:t>30/11/2019</a:t>
            </a:fld>
            <a:endParaRPr lang="en-GB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7182B-F7E2-4E4C-A5BD-AB739904B6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3136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49580-EBF3-40A8-AE7C-858E956167B5}" type="datetimeFigureOut">
              <a:rPr lang="en-GB" smtClean="0"/>
              <a:t>30/11/2019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FA0FC-A241-451D-96B2-7FDC5648F2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823728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n-GB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E1EB9-734F-4F2A-ADC3-548946561DFE}" type="datetimeFigureOut">
              <a:rPr lang="en-GB" smtClean="0"/>
              <a:t>30/11/2019</a:t>
            </a:fld>
            <a:endParaRPr lang="en-GB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7182B-F7E2-4E4C-A5BD-AB739904B6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835850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GB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GB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GB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E1EB9-734F-4F2A-ADC3-548946561DFE}" type="datetimeFigureOut">
              <a:rPr lang="en-GB" smtClean="0"/>
              <a:t>30/11/2019</a:t>
            </a:fld>
            <a:endParaRPr lang="en-GB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7182B-F7E2-4E4C-A5BD-AB739904B6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751139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GB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GB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GB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E1EB9-734F-4F2A-ADC3-548946561DFE}" type="datetimeFigureOut">
              <a:rPr lang="en-GB" smtClean="0"/>
              <a:t>30/11/2019</a:t>
            </a:fld>
            <a:endParaRPr lang="en-GB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7182B-F7E2-4E4C-A5BD-AB739904B6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796059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GB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E1EB9-734F-4F2A-ADC3-548946561DFE}" type="datetimeFigureOut">
              <a:rPr lang="en-GB" smtClean="0"/>
              <a:t>30/11/2019</a:t>
            </a:fld>
            <a:endParaRPr lang="en-GB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7182B-F7E2-4E4C-A5BD-AB739904B6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208420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E1EB9-734F-4F2A-ADC3-548946561DFE}" type="datetimeFigureOut">
              <a:rPr lang="en-GB" smtClean="0"/>
              <a:t>30/11/2019</a:t>
            </a:fld>
            <a:endParaRPr lang="en-GB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7182B-F7E2-4E4C-A5BD-AB739904B6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831876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n-GB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GB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E1EB9-734F-4F2A-ADC3-548946561DFE}" type="datetimeFigureOut">
              <a:rPr lang="en-GB" smtClean="0"/>
              <a:t>30/11/2019</a:t>
            </a:fld>
            <a:endParaRPr lang="en-GB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7182B-F7E2-4E4C-A5BD-AB739904B6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038809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n-GB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E1EB9-734F-4F2A-ADC3-548946561DFE}" type="datetimeFigureOut">
              <a:rPr lang="en-GB" smtClean="0"/>
              <a:t>30/11/2019</a:t>
            </a:fld>
            <a:endParaRPr lang="en-GB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7182B-F7E2-4E4C-A5BD-AB739904B6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469750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GB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GB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E1EB9-734F-4F2A-ADC3-548946561DFE}" type="datetimeFigureOut">
              <a:rPr lang="en-GB" smtClean="0"/>
              <a:t>30/11/2019</a:t>
            </a:fld>
            <a:endParaRPr lang="en-GB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7182B-F7E2-4E4C-A5BD-AB739904B6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150038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n-GB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GB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E1EB9-734F-4F2A-ADC3-548946561DFE}" type="datetimeFigureOut">
              <a:rPr lang="en-GB" smtClean="0"/>
              <a:t>30/11/2019</a:t>
            </a:fld>
            <a:endParaRPr lang="en-GB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7182B-F7E2-4E4C-A5BD-AB739904B6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253958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Προσαρμοσμένη διάταξ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GB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E1EB9-734F-4F2A-ADC3-548946561DFE}" type="datetimeFigureOut">
              <a:rPr lang="en-GB" smtClean="0"/>
              <a:t>30/11/2019</a:t>
            </a:fld>
            <a:endParaRPr lang="en-GB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7182B-F7E2-4E4C-A5BD-AB739904B6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07130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49580-EBF3-40A8-AE7C-858E956167B5}" type="datetimeFigureOut">
              <a:rPr lang="en-GB" smtClean="0"/>
              <a:t>30/11/2019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FA0FC-A241-451D-96B2-7FDC5648F2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656368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n-GB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 smtClean="0"/>
              <a:t>Στυλ κύριου υπότιτλου</a:t>
            </a:r>
            <a:endParaRPr lang="en-GB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F34ED-32B3-451D-AE35-81E29E913FFE}" type="datetimeFigureOut">
              <a:rPr lang="en-GB" smtClean="0"/>
              <a:t>30/11/2019</a:t>
            </a:fld>
            <a:endParaRPr lang="en-GB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2B77B-039E-4E7A-A5B8-53C949EE86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101263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GB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GB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F34ED-32B3-451D-AE35-81E29E913FFE}" type="datetimeFigureOut">
              <a:rPr lang="en-GB" smtClean="0"/>
              <a:t>30/11/2019</a:t>
            </a:fld>
            <a:endParaRPr lang="en-GB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2B77B-039E-4E7A-A5B8-53C949EE86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441693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n-GB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F34ED-32B3-451D-AE35-81E29E913FFE}" type="datetimeFigureOut">
              <a:rPr lang="en-GB" smtClean="0"/>
              <a:t>30/11/2019</a:t>
            </a:fld>
            <a:endParaRPr lang="en-GB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2B77B-039E-4E7A-A5B8-53C949EE86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577770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GB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GB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GB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F34ED-32B3-451D-AE35-81E29E913FFE}" type="datetimeFigureOut">
              <a:rPr lang="en-GB" smtClean="0"/>
              <a:t>30/11/2019</a:t>
            </a:fld>
            <a:endParaRPr lang="en-GB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2B77B-039E-4E7A-A5B8-53C949EE86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83509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GB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GB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GB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F34ED-32B3-451D-AE35-81E29E913FFE}" type="datetimeFigureOut">
              <a:rPr lang="en-GB" smtClean="0"/>
              <a:t>30/11/2019</a:t>
            </a:fld>
            <a:endParaRPr lang="en-GB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2B77B-039E-4E7A-A5B8-53C949EE86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007005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GB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F34ED-32B3-451D-AE35-81E29E913FFE}" type="datetimeFigureOut">
              <a:rPr lang="en-GB" smtClean="0"/>
              <a:t>30/11/2019</a:t>
            </a:fld>
            <a:endParaRPr lang="en-GB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2B77B-039E-4E7A-A5B8-53C949EE86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06025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F34ED-32B3-451D-AE35-81E29E913FFE}" type="datetimeFigureOut">
              <a:rPr lang="en-GB" smtClean="0"/>
              <a:t>30/11/2019</a:t>
            </a:fld>
            <a:endParaRPr lang="en-GB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2B77B-039E-4E7A-A5B8-53C949EE86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27395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n-GB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GB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F34ED-32B3-451D-AE35-81E29E913FFE}" type="datetimeFigureOut">
              <a:rPr lang="en-GB" smtClean="0"/>
              <a:t>30/11/2019</a:t>
            </a:fld>
            <a:endParaRPr lang="en-GB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2B77B-039E-4E7A-A5B8-53C949EE86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084635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n-GB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F34ED-32B3-451D-AE35-81E29E913FFE}" type="datetimeFigureOut">
              <a:rPr lang="en-GB" smtClean="0"/>
              <a:t>30/11/2019</a:t>
            </a:fld>
            <a:endParaRPr lang="en-GB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2B77B-039E-4E7A-A5B8-53C949EE86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564998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GB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GB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F34ED-32B3-451D-AE35-81E29E913FFE}" type="datetimeFigureOut">
              <a:rPr lang="en-GB" smtClean="0"/>
              <a:t>30/11/2019</a:t>
            </a:fld>
            <a:endParaRPr lang="en-GB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2B77B-039E-4E7A-A5B8-53C949EE86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4029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49580-EBF3-40A8-AE7C-858E956167B5}" type="datetimeFigureOut">
              <a:rPr lang="en-GB" smtClean="0"/>
              <a:t>30/11/2019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FA0FC-A241-451D-96B2-7FDC5648F2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478142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n-GB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GB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F34ED-32B3-451D-AE35-81E29E913FFE}" type="datetimeFigureOut">
              <a:rPr lang="en-GB" smtClean="0"/>
              <a:t>30/11/2019</a:t>
            </a:fld>
            <a:endParaRPr lang="en-GB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2B77B-039E-4E7A-A5B8-53C949EE86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581936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n-GB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 smtClean="0"/>
              <a:t>Στυλ κύριου υπότιτλου</a:t>
            </a:r>
            <a:endParaRPr lang="en-GB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440A9-B7DC-4661-BFCF-384A97D00C65}" type="datetimeFigureOut">
              <a:rPr lang="en-GB" smtClean="0"/>
              <a:t>30/11/2019</a:t>
            </a:fld>
            <a:endParaRPr lang="en-GB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42A77-73FB-44A2-A00C-84D57D7330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853794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GB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GB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440A9-B7DC-4661-BFCF-384A97D00C65}" type="datetimeFigureOut">
              <a:rPr lang="en-GB" smtClean="0"/>
              <a:t>30/11/2019</a:t>
            </a:fld>
            <a:endParaRPr lang="en-GB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42A77-73FB-44A2-A00C-84D57D7330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025285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n-GB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440A9-B7DC-4661-BFCF-384A97D00C65}" type="datetimeFigureOut">
              <a:rPr lang="en-GB" smtClean="0"/>
              <a:t>30/11/2019</a:t>
            </a:fld>
            <a:endParaRPr lang="en-GB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42A77-73FB-44A2-A00C-84D57D7330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682666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GB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GB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GB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440A9-B7DC-4661-BFCF-384A97D00C65}" type="datetimeFigureOut">
              <a:rPr lang="en-GB" smtClean="0"/>
              <a:t>30/11/2019</a:t>
            </a:fld>
            <a:endParaRPr lang="en-GB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42A77-73FB-44A2-A00C-84D57D7330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317323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GB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GB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GB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440A9-B7DC-4661-BFCF-384A97D00C65}" type="datetimeFigureOut">
              <a:rPr lang="en-GB" smtClean="0"/>
              <a:t>30/11/2019</a:t>
            </a:fld>
            <a:endParaRPr lang="en-GB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42A77-73FB-44A2-A00C-84D57D7330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408886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GB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440A9-B7DC-4661-BFCF-384A97D00C65}" type="datetimeFigureOut">
              <a:rPr lang="en-GB" smtClean="0"/>
              <a:t>30/11/2019</a:t>
            </a:fld>
            <a:endParaRPr lang="en-GB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42A77-73FB-44A2-A00C-84D57D7330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760526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440A9-B7DC-4661-BFCF-384A97D00C65}" type="datetimeFigureOut">
              <a:rPr lang="en-GB" smtClean="0"/>
              <a:t>30/11/2019</a:t>
            </a:fld>
            <a:endParaRPr lang="en-GB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42A77-73FB-44A2-A00C-84D57D7330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502947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n-GB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GB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440A9-B7DC-4661-BFCF-384A97D00C65}" type="datetimeFigureOut">
              <a:rPr lang="en-GB" smtClean="0"/>
              <a:t>30/11/2019</a:t>
            </a:fld>
            <a:endParaRPr lang="en-GB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42A77-73FB-44A2-A00C-84D57D7330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0188987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n-GB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440A9-B7DC-4661-BFCF-384A97D00C65}" type="datetimeFigureOut">
              <a:rPr lang="en-GB" smtClean="0"/>
              <a:t>30/11/2019</a:t>
            </a:fld>
            <a:endParaRPr lang="en-GB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42A77-73FB-44A2-A00C-84D57D7330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7743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49580-EBF3-40A8-AE7C-858E956167B5}" type="datetimeFigureOut">
              <a:rPr lang="en-GB" smtClean="0"/>
              <a:t>30/11/2019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FA0FC-A241-451D-96B2-7FDC5648F2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4831460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GB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GB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440A9-B7DC-4661-BFCF-384A97D00C65}" type="datetimeFigureOut">
              <a:rPr lang="en-GB" smtClean="0"/>
              <a:t>30/11/2019</a:t>
            </a:fld>
            <a:endParaRPr lang="en-GB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42A77-73FB-44A2-A00C-84D57D7330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493720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n-GB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GB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440A9-B7DC-4661-BFCF-384A97D00C65}" type="datetimeFigureOut">
              <a:rPr lang="en-GB" smtClean="0"/>
              <a:t>30/11/2019</a:t>
            </a:fld>
            <a:endParaRPr lang="en-GB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42A77-73FB-44A2-A00C-84D57D7330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7385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49580-EBF3-40A8-AE7C-858E956167B5}" type="datetimeFigureOut">
              <a:rPr lang="en-GB" smtClean="0"/>
              <a:t>30/11/2019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FA0FC-A241-451D-96B2-7FDC5648F2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31244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49580-EBF3-40A8-AE7C-858E956167B5}" type="datetimeFigureOut">
              <a:rPr lang="en-GB" smtClean="0"/>
              <a:t>30/11/2019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FA0FC-A241-451D-96B2-7FDC5648F2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9456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49580-EBF3-40A8-AE7C-858E956167B5}" type="datetimeFigureOut">
              <a:rPr lang="en-GB" smtClean="0"/>
              <a:t>30/11/2019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FA0FC-A241-451D-96B2-7FDC5648F2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8379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49580-EBF3-40A8-AE7C-858E956167B5}" type="datetimeFigureOut">
              <a:rPr lang="en-GB" smtClean="0"/>
              <a:t>30/11/2019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FA0FC-A241-451D-96B2-7FDC5648F2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0572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6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31.xml"/><Relationship Id="rId1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5.xml"/><Relationship Id="rId11" Type="http://schemas.openxmlformats.org/officeDocument/2006/relationships/slideLayout" Target="../slideLayouts/slideLayout40.xml"/><Relationship Id="rId5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39.xml"/><Relationship Id="rId4" Type="http://schemas.openxmlformats.org/officeDocument/2006/relationships/slideLayout" Target="../slideLayouts/slideLayout33.xml"/><Relationship Id="rId9" Type="http://schemas.openxmlformats.org/officeDocument/2006/relationships/slideLayout" Target="../slideLayouts/slideLayout3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8.xml"/><Relationship Id="rId3" Type="http://schemas.openxmlformats.org/officeDocument/2006/relationships/slideLayout" Target="../slideLayouts/slideLayout43.xml"/><Relationship Id="rId7" Type="http://schemas.openxmlformats.org/officeDocument/2006/relationships/slideLayout" Target="../slideLayouts/slideLayout47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42.xml"/><Relationship Id="rId1" Type="http://schemas.openxmlformats.org/officeDocument/2006/relationships/slideLayout" Target="../slideLayouts/slideLayout41.xml"/><Relationship Id="rId6" Type="http://schemas.openxmlformats.org/officeDocument/2006/relationships/slideLayout" Target="../slideLayouts/slideLayout46.xml"/><Relationship Id="rId11" Type="http://schemas.openxmlformats.org/officeDocument/2006/relationships/slideLayout" Target="../slideLayouts/slideLayout51.xml"/><Relationship Id="rId5" Type="http://schemas.openxmlformats.org/officeDocument/2006/relationships/slideLayout" Target="../slideLayouts/slideLayout45.xml"/><Relationship Id="rId10" Type="http://schemas.openxmlformats.org/officeDocument/2006/relationships/slideLayout" Target="../slideLayouts/slideLayout50.xml"/><Relationship Id="rId4" Type="http://schemas.openxmlformats.org/officeDocument/2006/relationships/slideLayout" Target="../slideLayouts/slideLayout44.xml"/><Relationship Id="rId9" Type="http://schemas.openxmlformats.org/officeDocument/2006/relationships/slideLayout" Target="../slideLayouts/slideLayout4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D49580-EBF3-40A8-AE7C-858E956167B5}" type="datetimeFigureOut">
              <a:rPr lang="en-GB" smtClean="0"/>
              <a:t>30/11/2019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FA0FC-A241-451D-96B2-7FDC5648F2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525113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n-GB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GB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BE1EB9-734F-4F2A-ADC3-548946561DFE}" type="datetimeFigureOut">
              <a:rPr lang="en-GB" smtClean="0"/>
              <a:t>30/11/2019</a:t>
            </a:fld>
            <a:endParaRPr lang="en-GB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77182B-F7E2-4E4C-A5BD-AB739904B6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9118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n-GB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GB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1F34ED-32B3-451D-AE35-81E29E913FFE}" type="datetimeFigureOut">
              <a:rPr lang="en-GB" smtClean="0"/>
              <a:t>30/11/2019</a:t>
            </a:fld>
            <a:endParaRPr lang="en-GB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C2B77B-039E-4E7A-A5B8-53C949EE86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7494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n-GB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GB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3440A9-B7DC-4661-BFCF-384A97D00C65}" type="datetimeFigureOut">
              <a:rPr lang="en-GB" smtClean="0"/>
              <a:t>30/11/2019</a:t>
            </a:fld>
            <a:endParaRPr lang="en-GB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B42A77-73FB-44A2-A00C-84D57D7330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779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2224153" y="1214438"/>
            <a:ext cx="8791575" cy="2387600"/>
          </a:xfrm>
        </p:spPr>
        <p:txBody>
          <a:bodyPr/>
          <a:lstStyle/>
          <a:p>
            <a:r>
              <a:rPr lang="en-US" b="1" cap="none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TQM Models applied to SMEs</a:t>
            </a:r>
            <a:br>
              <a:rPr lang="en-US" b="1" cap="none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</a:br>
            <a:endParaRPr lang="en-GB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>
              <a:spcBef>
                <a:spcPct val="50000"/>
              </a:spcBef>
            </a:pPr>
            <a:endParaRPr lang="en-US" altLang="en-US" b="1" dirty="0"/>
          </a:p>
          <a:p>
            <a:pPr>
              <a:spcBef>
                <a:spcPct val="50000"/>
              </a:spcBef>
            </a:pPr>
            <a:r>
              <a:rPr lang="en-US" altLang="en-US" b="1" dirty="0"/>
              <a:t>Dr. </a:t>
            </a:r>
            <a:r>
              <a:rPr lang="en-US" altLang="en-US" b="1" dirty="0" smtClean="0"/>
              <a:t>Sainis </a:t>
            </a:r>
            <a:r>
              <a:rPr lang="en-US" altLang="en-US" b="1" dirty="0" smtClean="0"/>
              <a:t>Georgios</a:t>
            </a:r>
            <a:endParaRPr lang="el-GR" altLang="en-US" b="1" dirty="0" smtClean="0"/>
          </a:p>
          <a:p>
            <a:pPr>
              <a:spcBef>
                <a:spcPct val="50000"/>
              </a:spcBef>
            </a:pPr>
            <a:r>
              <a:rPr lang="en-GB" altLang="en-US" dirty="0" smtClean="0"/>
              <a:t>DR. </a:t>
            </a:r>
            <a:r>
              <a:rPr lang="en-GB" altLang="en-US" smtClean="0"/>
              <a:t>THANOS KRIEMADIS</a:t>
            </a:r>
            <a:endParaRPr lang="en-US" altLang="en-US" b="1" dirty="0"/>
          </a:p>
        </p:txBody>
      </p:sp>
    </p:spTree>
    <p:extLst>
      <p:ext uri="{BB962C8B-B14F-4D97-AF65-F5344CB8AC3E}">
        <p14:creationId xmlns:p14="http://schemas.microsoft.com/office/powerpoint/2010/main" val="494400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/>
          </p:nvPr>
        </p:nvGraphicFramePr>
        <p:xfrm>
          <a:off x="2161082" y="228601"/>
          <a:ext cx="7869836" cy="64025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6" r:id="rId3" imgW="8425854" imgH="7179831" progId="Visio.Drawing.11">
                  <p:embed/>
                </p:oleObj>
              </mc:Choice>
              <mc:Fallback>
                <p:oleObj r:id="rId3" imgW="8425854" imgH="7179831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61082" y="228601"/>
                        <a:ext cx="7869836" cy="640257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524001" y="39301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284790" y="6204030"/>
            <a:ext cx="23149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/>
              <a:t>Sourse:Price</a:t>
            </a:r>
            <a:r>
              <a:rPr lang="en-US" sz="1400" dirty="0" smtClean="0"/>
              <a:t> &amp; Chen, 1993)</a:t>
            </a:r>
            <a:endParaRPr lang="el-GR" sz="1400" dirty="0"/>
          </a:p>
        </p:txBody>
      </p:sp>
    </p:spTree>
    <p:extLst>
      <p:ext uri="{BB962C8B-B14F-4D97-AF65-F5344CB8AC3E}">
        <p14:creationId xmlns:p14="http://schemas.microsoft.com/office/powerpoint/2010/main" val="859225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Εικόνα 2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4506" y="300068"/>
            <a:ext cx="8114872" cy="5953976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8356922" y="6254044"/>
            <a:ext cx="27779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Source: </a:t>
            </a:r>
            <a:r>
              <a:rPr lang="en-US" sz="1400" dirty="0" err="1" smtClean="0"/>
              <a:t>Meegan</a:t>
            </a:r>
            <a:r>
              <a:rPr lang="en-US" sz="1400" dirty="0" smtClean="0"/>
              <a:t>, 1997 </a:t>
            </a:r>
            <a:endParaRPr lang="el-GR" sz="1400" dirty="0"/>
          </a:p>
        </p:txBody>
      </p:sp>
    </p:spTree>
    <p:extLst>
      <p:ext uri="{BB962C8B-B14F-4D97-AF65-F5344CB8AC3E}">
        <p14:creationId xmlns:p14="http://schemas.microsoft.com/office/powerpoint/2010/main" val="392318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_x0000_t7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2536" y="1613139"/>
            <a:ext cx="7401463" cy="3079630"/>
          </a:xfrm>
          <a:prstGeom prst="rect">
            <a:avLst/>
          </a:prstGeom>
          <a:noFill/>
          <a:ln>
            <a:solidFill>
              <a:schemeClr val="accent2">
                <a:lumMod val="40000"/>
                <a:lumOff val="60000"/>
              </a:schemeClr>
            </a:solidFill>
          </a:ln>
        </p:spPr>
      </p:pic>
      <p:sp>
        <p:nvSpPr>
          <p:cNvPr id="3" name="Ορθογώνιο 2"/>
          <p:cNvSpPr/>
          <p:nvPr/>
        </p:nvSpPr>
        <p:spPr>
          <a:xfrm>
            <a:off x="1222752" y="820311"/>
            <a:ext cx="23871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/>
              <a:t>The</a:t>
            </a:r>
            <a:r>
              <a:rPr lang="en-GB" sz="2400" dirty="0"/>
              <a:t> </a:t>
            </a:r>
            <a:r>
              <a:rPr lang="en-GB" sz="2400" b="1" dirty="0"/>
              <a:t>Pincer</a:t>
            </a:r>
            <a:r>
              <a:rPr lang="en-GB" sz="2400" dirty="0"/>
              <a:t> </a:t>
            </a:r>
            <a:r>
              <a:rPr lang="en-GB" sz="2400" b="1" dirty="0"/>
              <a:t>model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796760" y="5428527"/>
            <a:ext cx="22339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Source: </a:t>
            </a:r>
            <a:r>
              <a:rPr lang="en-US" sz="1400" dirty="0" err="1" smtClean="0"/>
              <a:t>Karafet</a:t>
            </a:r>
            <a:r>
              <a:rPr lang="en-US" sz="1400" dirty="0" smtClean="0"/>
              <a:t> et.al, 2001)</a:t>
            </a:r>
            <a:endParaRPr lang="el-GR" sz="1400" dirty="0"/>
          </a:p>
        </p:txBody>
      </p:sp>
    </p:spTree>
    <p:extLst>
      <p:ext uri="{BB962C8B-B14F-4D97-AF65-F5344CB8AC3E}">
        <p14:creationId xmlns:p14="http://schemas.microsoft.com/office/powerpoint/2010/main" val="1898160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Ορθογώνιο 2"/>
          <p:cNvSpPr/>
          <p:nvPr/>
        </p:nvSpPr>
        <p:spPr>
          <a:xfrm>
            <a:off x="8834841" y="681335"/>
            <a:ext cx="292580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The S-P Model</a:t>
            </a:r>
            <a:endParaRPr lang="el-GR" sz="3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2499" y="0"/>
            <a:ext cx="9387001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921652" y="6423950"/>
            <a:ext cx="27359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Source: Saunders &amp; Preston, 2006) </a:t>
            </a:r>
            <a:endParaRPr lang="el-GR" sz="1400" dirty="0"/>
          </a:p>
        </p:txBody>
      </p:sp>
    </p:spTree>
    <p:extLst>
      <p:ext uri="{BB962C8B-B14F-4D97-AF65-F5344CB8AC3E}">
        <p14:creationId xmlns:p14="http://schemas.microsoft.com/office/powerpoint/2010/main" val="52178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Ορθογώνιο 2"/>
          <p:cNvSpPr/>
          <p:nvPr/>
        </p:nvSpPr>
        <p:spPr>
          <a:xfrm>
            <a:off x="2228490" y="533592"/>
            <a:ext cx="6096000" cy="5790816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400" b="1" i="1" u="sng" dirty="0">
                <a:latin typeface="Calibri" panose="020F050202020403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Benefits </a:t>
            </a:r>
            <a:r>
              <a:rPr lang="en-US" sz="2400" b="1" i="1" u="sng" dirty="0" smtClean="0">
                <a:latin typeface="Calibri" panose="020F050202020403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derived</a:t>
            </a:r>
            <a:endParaRPr lang="en-GB" sz="2400" b="1" dirty="0">
              <a:latin typeface="Calibri" panose="020F0502020204030204" pitchFamily="34" charset="0"/>
              <a:ea typeface="Batang" panose="02030600000101010101" pitchFamily="18" charset="-127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n-US" sz="1600" dirty="0">
                <a:latin typeface="Calibri" panose="020F050202020403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S</a:t>
            </a:r>
            <a:r>
              <a:rPr lang="en-US" sz="1600" b="1" dirty="0">
                <a:latin typeface="Calibri" panose="020F050202020403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upplier</a:t>
            </a:r>
            <a:endParaRPr lang="en-GB" sz="1600" dirty="0">
              <a:latin typeface="Calibri" panose="020F0502020204030204" pitchFamily="34" charset="0"/>
              <a:ea typeface="Batang" panose="02030600000101010101" pitchFamily="18" charset="-127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15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600" dirty="0">
                <a:latin typeface="Calibri" panose="020F050202020403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Operational performance / Reduce waste</a:t>
            </a:r>
            <a:endParaRPr lang="en-GB" sz="1600" dirty="0">
              <a:latin typeface="Calibri" panose="020F0502020204030204" pitchFamily="34" charset="0"/>
              <a:ea typeface="Batang" panose="02030600000101010101" pitchFamily="18" charset="-127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15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600" dirty="0">
                <a:latin typeface="Calibri" panose="020F050202020403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Improve processes/ Bring new partnerships</a:t>
            </a:r>
            <a:endParaRPr lang="en-GB" sz="1600" dirty="0">
              <a:latin typeface="Calibri" panose="020F0502020204030204" pitchFamily="34" charset="0"/>
              <a:ea typeface="Batang" panose="02030600000101010101" pitchFamily="18" charset="-127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n-US" sz="1600" b="1" dirty="0">
                <a:latin typeface="Calibri" panose="020F050202020403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Employees</a:t>
            </a:r>
            <a:endParaRPr lang="en-GB" sz="1600" dirty="0">
              <a:latin typeface="Calibri" panose="020F0502020204030204" pitchFamily="34" charset="0"/>
              <a:ea typeface="Batang" panose="02030600000101010101" pitchFamily="18" charset="-127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15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600" dirty="0">
                <a:latin typeface="Calibri" panose="020F050202020403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Team work/ More trust/ Increase morale </a:t>
            </a:r>
            <a:endParaRPr lang="en-GB" sz="1600" dirty="0">
              <a:latin typeface="Calibri" panose="020F0502020204030204" pitchFamily="34" charset="0"/>
              <a:ea typeface="Batang" panose="02030600000101010101" pitchFamily="18" charset="-127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15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600" dirty="0">
                <a:latin typeface="Calibri" panose="020F050202020403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Bring job security/ higher compensation</a:t>
            </a:r>
            <a:endParaRPr lang="en-GB" sz="1600" dirty="0">
              <a:latin typeface="Calibri" panose="020F0502020204030204" pitchFamily="34" charset="0"/>
              <a:ea typeface="Batang" panose="02030600000101010101" pitchFamily="18" charset="-127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n-US" sz="1600" b="1" dirty="0">
                <a:latin typeface="Calibri" panose="020F050202020403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Shareholders</a:t>
            </a:r>
            <a:endParaRPr lang="en-GB" sz="1600" b="1" dirty="0">
              <a:latin typeface="Calibri" panose="020F0502020204030204" pitchFamily="34" charset="0"/>
              <a:ea typeface="Batang" panose="02030600000101010101" pitchFamily="18" charset="-127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15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600" dirty="0">
                <a:latin typeface="Calibri" panose="020F050202020403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Organizational performance / higher profits</a:t>
            </a:r>
            <a:endParaRPr lang="en-GB" sz="1600" dirty="0">
              <a:latin typeface="Calibri" panose="020F0502020204030204" pitchFamily="34" charset="0"/>
              <a:ea typeface="Batang" panose="02030600000101010101" pitchFamily="18" charset="-127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15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600" dirty="0">
                <a:latin typeface="Calibri" panose="020F050202020403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Better understanding / greater accountability</a:t>
            </a:r>
            <a:endParaRPr lang="en-GB" sz="1600" dirty="0">
              <a:latin typeface="Calibri" panose="020F0502020204030204" pitchFamily="34" charset="0"/>
              <a:ea typeface="Batang" panose="02030600000101010101" pitchFamily="18" charset="-127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n-US" sz="1600" b="1" dirty="0">
                <a:latin typeface="Calibri" panose="020F050202020403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Customers</a:t>
            </a:r>
            <a:endParaRPr lang="en-GB" sz="1600" b="1" dirty="0">
              <a:latin typeface="Calibri" panose="020F0502020204030204" pitchFamily="34" charset="0"/>
              <a:ea typeface="Batang" panose="02030600000101010101" pitchFamily="18" charset="-127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15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600" dirty="0">
                <a:latin typeface="Calibri" panose="020F050202020403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Waste reduction / Reasonable prices</a:t>
            </a:r>
            <a:endParaRPr lang="en-GB" sz="1600" dirty="0">
              <a:latin typeface="Calibri" panose="020F0502020204030204" pitchFamily="34" charset="0"/>
              <a:ea typeface="Batang" panose="02030600000101010101" pitchFamily="18" charset="-127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15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600" dirty="0">
                <a:latin typeface="Calibri" panose="020F050202020403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Customer satisfaction / Better trust and feel of partnership</a:t>
            </a:r>
            <a:endParaRPr lang="en-GB" sz="1600" dirty="0">
              <a:latin typeface="Calibri" panose="020F0502020204030204" pitchFamily="34" charset="0"/>
              <a:ea typeface="Batang" panose="02030600000101010101" pitchFamily="18" charset="-127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15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600" dirty="0">
                <a:latin typeface="Calibri" panose="020F050202020403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Customer satisfaction/ Greater product &amp; Service acceptance</a:t>
            </a:r>
            <a:endParaRPr lang="en-GB" sz="1600" dirty="0">
              <a:latin typeface="Calibri" panose="020F0502020204030204" pitchFamily="34" charset="0"/>
              <a:ea typeface="Batang" panose="02030600000101010101" pitchFamily="18" charset="-127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n-US" sz="1600" b="1" dirty="0">
                <a:latin typeface="Calibri" panose="020F050202020403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Society/ Community</a:t>
            </a:r>
            <a:endParaRPr lang="en-GB" sz="1600" b="1" dirty="0">
              <a:latin typeface="Calibri" panose="020F0502020204030204" pitchFamily="34" charset="0"/>
              <a:ea typeface="Batang" panose="02030600000101010101" pitchFamily="18" charset="-127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15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600" dirty="0">
                <a:latin typeface="Calibri" panose="020F050202020403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Waste reduction/ reduce global waste</a:t>
            </a:r>
            <a:endParaRPr lang="en-GB" sz="1600" dirty="0">
              <a:latin typeface="Calibri" panose="020F0502020204030204" pitchFamily="34" charset="0"/>
              <a:ea typeface="Batang" panose="02030600000101010101" pitchFamily="18" charset="-127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15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600" dirty="0">
                <a:latin typeface="Calibri" panose="020F050202020403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More trust/ Trust becomes a core value</a:t>
            </a:r>
            <a:endParaRPr lang="en-GB" sz="1600" dirty="0">
              <a:latin typeface="Calibri" panose="020F0502020204030204" pitchFamily="34" charset="0"/>
              <a:ea typeface="Batang" panose="02030600000101010101" pitchFamily="18" charset="-127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15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600" dirty="0">
                <a:latin typeface="Calibri" panose="020F050202020403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Operational performance / higher standard of living in the society</a:t>
            </a:r>
            <a:endParaRPr lang="en-GB" sz="1600" dirty="0">
              <a:effectLst/>
              <a:latin typeface="Calibri" panose="020F0502020204030204" pitchFamily="34" charset="0"/>
              <a:ea typeface="Batang" panose="02030600000101010101" pitchFamily="18" charset="-127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1323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7C3E9-B950-424E-A1AE-8671307C6D02}" type="slidenum">
              <a:rPr lang="en-GB" smtClean="0"/>
              <a:t>7</a:t>
            </a:fld>
            <a:endParaRPr lang="en-GB"/>
          </a:p>
        </p:txBody>
      </p:sp>
      <p:sp>
        <p:nvSpPr>
          <p:cNvPr id="5" name="Rectangle 6"/>
          <p:cNvSpPr/>
          <p:nvPr/>
        </p:nvSpPr>
        <p:spPr>
          <a:xfrm>
            <a:off x="4506596" y="3278105"/>
            <a:ext cx="2897461" cy="900246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sz="5400" dirty="0">
                <a:ln w="0"/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417593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Κύκλωμα">
  <a:themeElements>
    <a:clrScheme name="Κύκλωμα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Κύκλωμα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Κύκλωμα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1_Προσαρμοσμένη σχεδίαση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Προσαρμοσμένη σχεδίαση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Προσαρμοσμένη σχεδίαση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TM04033919[[fn=Κύκλωμα]]</Template>
  <TotalTime>204</TotalTime>
  <Words>141</Words>
  <Application>Microsoft Office PowerPoint</Application>
  <PresentationFormat>Ευρεία οθόνη</PresentationFormat>
  <Paragraphs>33</Paragraphs>
  <Slides>7</Slides>
  <Notes>3</Notes>
  <HiddenSlides>0</HiddenSlides>
  <MMClips>0</MMClips>
  <ScaleCrop>false</ScaleCrop>
  <HeadingPairs>
    <vt:vector size="8" baseType="variant">
      <vt:variant>
        <vt:lpstr>Γραμματοσειρές που χρησιμοποιούνται</vt:lpstr>
      </vt:variant>
      <vt:variant>
        <vt:i4>8</vt:i4>
      </vt:variant>
      <vt:variant>
        <vt:lpstr>Θέμα</vt:lpstr>
      </vt:variant>
      <vt:variant>
        <vt:i4>4</vt:i4>
      </vt:variant>
      <vt:variant>
        <vt:lpstr>Ενσωματωμένοι διακομιστές OLE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20" baseType="lpstr">
      <vt:lpstr>Arial</vt:lpstr>
      <vt:lpstr>Batang</vt:lpstr>
      <vt:lpstr>Calibri</vt:lpstr>
      <vt:lpstr>Calibri Light</vt:lpstr>
      <vt:lpstr>Courier New</vt:lpstr>
      <vt:lpstr>Times New Roman</vt:lpstr>
      <vt:lpstr>Trebuchet MS</vt:lpstr>
      <vt:lpstr>Tw Cen MT</vt:lpstr>
      <vt:lpstr>Κύκλωμα</vt:lpstr>
      <vt:lpstr>1_Προσαρμοσμένη σχεδίαση</vt:lpstr>
      <vt:lpstr>2_Προσαρμοσμένη σχεδίαση</vt:lpstr>
      <vt:lpstr>Προσαρμοσμένη σχεδίαση</vt:lpstr>
      <vt:lpstr>Visio.Drawing.11</vt:lpstr>
      <vt:lpstr>TQM Models applied to SMEs 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GS</dc:creator>
  <cp:lastModifiedBy>THANOS KRIEMADIS</cp:lastModifiedBy>
  <cp:revision>20</cp:revision>
  <dcterms:created xsi:type="dcterms:W3CDTF">2019-11-28T15:00:08Z</dcterms:created>
  <dcterms:modified xsi:type="dcterms:W3CDTF">2019-11-30T16:26:50Z</dcterms:modified>
</cp:coreProperties>
</file>